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10.xml" ContentType="application/vnd.openxmlformats-officedocument.theme+xml"/>
  <Override PartName="/ppt/slideLayouts/slideLayout14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  <p:sldMasterId id="2147483671" r:id="rId2"/>
    <p:sldMasterId id="2147483673" r:id="rId3"/>
    <p:sldMasterId id="2147483675" r:id="rId4"/>
    <p:sldMasterId id="2147483657" r:id="rId5"/>
    <p:sldMasterId id="2147483655" r:id="rId6"/>
    <p:sldMasterId id="2147483653" r:id="rId7"/>
    <p:sldMasterId id="2147483669" r:id="rId8"/>
    <p:sldMasterId id="2147483659" r:id="rId9"/>
    <p:sldMasterId id="2147483661" r:id="rId10"/>
    <p:sldMasterId id="2147483664" r:id="rId11"/>
  </p:sldMasterIdLst>
  <p:notesMasterIdLst>
    <p:notesMasterId r:id="rId25"/>
  </p:notesMasterIdLst>
  <p:handoutMasterIdLst>
    <p:handoutMasterId r:id="rId26"/>
  </p:handoutMasterIdLst>
  <p:sldIdLst>
    <p:sldId id="256" r:id="rId12"/>
    <p:sldId id="257" r:id="rId13"/>
    <p:sldId id="258" r:id="rId14"/>
    <p:sldId id="265" r:id="rId15"/>
    <p:sldId id="259" r:id="rId16"/>
    <p:sldId id="261" r:id="rId17"/>
    <p:sldId id="267" r:id="rId18"/>
    <p:sldId id="262" r:id="rId19"/>
    <p:sldId id="266" r:id="rId20"/>
    <p:sldId id="272" r:id="rId21"/>
    <p:sldId id="268" r:id="rId22"/>
    <p:sldId id="269" r:id="rId23"/>
    <p:sldId id="27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35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971"/>
    <p:restoredTop sz="94709"/>
  </p:normalViewPr>
  <p:slideViewPr>
    <p:cSldViewPr snapToGrid="0" snapToObjects="1">
      <p:cViewPr varScale="1">
        <p:scale>
          <a:sx n="84" d="100"/>
          <a:sy n="84" d="100"/>
        </p:scale>
        <p:origin x="192" y="3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3" d="100"/>
          <a:sy n="123" d="100"/>
        </p:scale>
        <p:origin x="45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91509F-5F7C-8945-871F-3452F70444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417238-BFEB-4040-AE40-ED9E02E7C1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016DE-6731-8749-9AAB-B743531C4CC7}" type="datetimeFigureOut">
              <a:rPr lang="en-US" smtClean="0"/>
              <a:t>1/8/24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D120B7-C1B7-A14E-B451-B0D0EDE48D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3D279-87C0-D940-8F6A-007E0BEA05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CFB9FE-5433-144B-B5A3-1B7D3BA37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960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8A2FD-B261-9143-B91F-48B22BB59364}" type="datetimeFigureOut">
              <a:rPr lang="en-US" smtClean="0"/>
              <a:t>1/8/24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16CD9-8F23-BA4E-AF18-C8203EF87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72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4033520"/>
            <a:ext cx="7520167" cy="2172860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706709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771D3-46C6-F144-8986-DDBB5EBF63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11D9E0-7895-1844-AA2F-9951D42BAD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F6B93-2AC1-6C4A-B53C-BC9A5AA384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E1C3D7-2560-AB4E-BB3A-7579EFA67D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973399"/>
            <a:ext cx="10548730" cy="3909875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4575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61C31-35B9-DA46-8DC2-4B346C71ED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444" y="365125"/>
            <a:ext cx="10555356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85BC81-5052-9E44-B6CF-9B9C6D624C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8512" y="2564296"/>
            <a:ext cx="3240000" cy="3080854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A832B25-42E2-D146-AC04-F1A5A9CC92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3800" y="2560638"/>
            <a:ext cx="3240000" cy="3084512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36C888-E37E-8743-BB9A-3EF08E6C90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56156" y="2563813"/>
            <a:ext cx="3240000" cy="3081337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3DF330E-EE1C-794E-BA7E-EF36D59745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513" y="1973400"/>
            <a:ext cx="10555287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A01A3D54-A4D1-C144-88DF-ABDDCBB698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17">
            <a:extLst>
              <a:ext uri="{FF2B5EF4-FFF2-40B4-BE49-F238E27FC236}">
                <a16:creationId xmlns:a16="http://schemas.microsoft.com/office/drawing/2014/main" id="{FCA324EE-53C6-EF4C-84AC-80E63F3582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213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Image, 2 Column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FF61D78-752D-ED4F-A80D-74D924F71BB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5000263" cy="5760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04921A1-9A34-1B48-B9C0-15E906CEBE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365125"/>
            <a:ext cx="5763228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F0D749D-75AE-CE44-BC17-5B5DF6E7F6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90572" y="1909823"/>
            <a:ext cx="2790000" cy="3850177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2pPr>
            <a:lvl3pPr marL="10858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3pPr>
            <a:lvl4pPr marL="1543050" indent="-1714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4pPr>
            <a:lvl5pPr marL="20002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7FEA4C9-BA9B-7C43-9889-688988E28B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63800" y="1909822"/>
            <a:ext cx="2790000" cy="3850177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2pPr>
            <a:lvl3pPr marL="10858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3pPr>
            <a:lvl4pPr marL="1543050" indent="-1714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4pPr>
            <a:lvl5pPr marL="20002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18FC8DCF-27C9-0146-B90F-DF50FBC67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7">
            <a:extLst>
              <a:ext uri="{FF2B5EF4-FFF2-40B4-BE49-F238E27FC236}">
                <a16:creationId xmlns:a16="http://schemas.microsoft.com/office/drawing/2014/main" id="{3FB8A6CD-ADAC-AA4F-A66F-898865652E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097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Image,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70FEE-9960-B54C-A930-F43197EE63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5" name="Footer Placeholder 15">
            <a:extLst>
              <a:ext uri="{FF2B5EF4-FFF2-40B4-BE49-F238E27FC236}">
                <a16:creationId xmlns:a16="http://schemas.microsoft.com/office/drawing/2014/main" id="{13853AB8-4F92-A54B-9E82-510A2C799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0E93A4E2-A7C2-E54F-BE8A-D329863449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18732BE2-6E0F-5446-B4E5-E8068E3A0B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512" y="2118126"/>
            <a:ext cx="3391199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BA8DCDB0-CB5C-1D4E-97B6-4C45BCBC9A8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8513" y="2684806"/>
            <a:ext cx="3391200" cy="2016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2C6DEF4-E0F7-5945-8596-C455B5C16F8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8513" y="4826642"/>
            <a:ext cx="3391199" cy="81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EEB294BE-6D08-8F44-85A2-819BF9AC60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62599" y="2118126"/>
            <a:ext cx="3391199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5590938A-A2A4-E943-83CC-5DA1AC7A90A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62600" y="2684806"/>
            <a:ext cx="3391200" cy="2016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F32EA24-32A7-7746-AD51-6F1F3229B5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62600" y="4826642"/>
            <a:ext cx="3391199" cy="81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C94BFB10-E2C7-8745-9886-43564469C41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0553" y="2118126"/>
            <a:ext cx="3391199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51FF46C3-8ADD-6843-8312-ECBC62A64D6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80554" y="2684806"/>
            <a:ext cx="3391200" cy="2016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3F0C0E4-BE5A-5F44-9EA4-7DFA758F941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80554" y="4826642"/>
            <a:ext cx="3391199" cy="81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4393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409BD3F-F530-F243-869B-69BA7F0018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51881" y="-51880"/>
            <a:ext cx="6115455" cy="3469532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336A131-4879-FB47-9E7B-AAF8A9CB33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5651" y="4284101"/>
            <a:ext cx="2012400" cy="7478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6C93232-97D6-E84B-BC73-E18B06B47DB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5651" y="5114462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8EE14CE-ADFF-424F-9477-F049FF4968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65547" y="4284200"/>
            <a:ext cx="2012400" cy="7477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13A2B92-0A31-F749-AA48-B7F0E5A349D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65547" y="5114462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 sz="1500">
                <a:solidFill>
                  <a:schemeClr val="bg1"/>
                </a:solidFill>
              </a:defRPr>
            </a:lvl2pPr>
            <a:lvl3pPr marL="914400" indent="0" algn="ctr">
              <a:buNone/>
              <a:defRPr sz="1500">
                <a:solidFill>
                  <a:schemeClr val="bg1"/>
                </a:solidFill>
              </a:defRPr>
            </a:lvl3pPr>
            <a:lvl4pPr marL="1371600" indent="0" algn="ctr">
              <a:buNone/>
              <a:defRPr sz="1500">
                <a:solidFill>
                  <a:schemeClr val="bg1"/>
                </a:solidFill>
              </a:defRPr>
            </a:lvl4pPr>
            <a:lvl5pPr marL="1828800" indent="0" algn="ctr">
              <a:buNone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0625686-7B8B-1D40-BB0A-3C620C8839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68040" y="915610"/>
            <a:ext cx="2012950" cy="7477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0036D8AD-6FA2-DB4E-95BB-26438FC1BE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342117" y="915610"/>
            <a:ext cx="2012950" cy="7477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DC0E9AD-34FF-E348-AEC2-650A5F31A10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68590" y="1749988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57A56864-18E3-6E4E-91D4-EAFD7C61825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42117" y="1749988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39" name="Picture Placeholder 7">
            <a:extLst>
              <a:ext uri="{FF2B5EF4-FFF2-40B4-BE49-F238E27FC236}">
                <a16:creationId xmlns:a16="http://schemas.microsoft.com/office/drawing/2014/main" id="{B9F7D0CA-DBE3-4F47-84DB-DA1FC5A3A5E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62472" y="3419856"/>
            <a:ext cx="6129528" cy="3419856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7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4033520"/>
            <a:ext cx="3994647" cy="2346960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7245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5190716"/>
            <a:ext cx="10131287" cy="1015664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091728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5190716"/>
            <a:ext cx="10131287" cy="1015664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554529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7D416-58EA-C44A-9B46-10FB28DC54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4338" y="2882348"/>
            <a:ext cx="5128591" cy="1382575"/>
          </a:xfrm>
          <a:prstGeom prst="rect">
            <a:avLst/>
          </a:prstGeom>
        </p:spPr>
        <p:txBody>
          <a:bodyPr anchor="ctr"/>
          <a:lstStyle>
            <a:lvl1pPr>
              <a:defRPr sz="3000"/>
            </a:lvl1pPr>
          </a:lstStyle>
          <a:p>
            <a:r>
              <a:rPr lang="en-US" dirty="0"/>
              <a:t>Divider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840741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F6B34-8EDA-4D44-BDDD-20468D98C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45" y="2766218"/>
            <a:ext cx="11168269" cy="1325563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805120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884B-E17B-D54F-8E79-2F15B4975F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46" y="2766218"/>
            <a:ext cx="11168269" cy="1325563"/>
          </a:xfrm>
          <a:prstGeom prst="rect">
            <a:avLst/>
          </a:prstGeom>
        </p:spPr>
        <p:txBody>
          <a:bodyPr anchor="ctr"/>
          <a:lstStyle>
            <a:lvl1pPr>
              <a:defRPr sz="3000"/>
            </a:lvl1pPr>
          </a:lstStyle>
          <a:p>
            <a:r>
              <a:rPr lang="en-US" dirty="0"/>
              <a:t>Divider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2869791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3790E71-12F6-B647-BCA1-327DC5174B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0145" y="2766218"/>
            <a:ext cx="11168269" cy="1325563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Divider title slide</a:t>
            </a:r>
          </a:p>
        </p:txBody>
      </p:sp>
    </p:spTree>
    <p:extLst>
      <p:ext uri="{BB962C8B-B14F-4D97-AF65-F5344CB8AC3E}">
        <p14:creationId xmlns:p14="http://schemas.microsoft.com/office/powerpoint/2010/main" val="306448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5 -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A7560-602F-6F44-BBAC-738812F69D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6876" y="2703443"/>
            <a:ext cx="7013654" cy="166977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290AAC-283B-AE4C-986B-45D11E095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7163" y="4502426"/>
            <a:ext cx="7013575" cy="259038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 name, Source title</a:t>
            </a:r>
          </a:p>
        </p:txBody>
      </p:sp>
    </p:spTree>
    <p:extLst>
      <p:ext uri="{BB962C8B-B14F-4D97-AF65-F5344CB8AC3E}">
        <p14:creationId xmlns:p14="http://schemas.microsoft.com/office/powerpoint/2010/main" val="3264260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theme" Target="../theme/theme10.xml"/><Relationship Id="rId4" Type="http://schemas.openxmlformats.org/officeDocument/2006/relationships/slideLayout" Target="../slideLayouts/slideLayout13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C1D56B-3AAC-C24C-856E-C0D4E6A85A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926" t="-1" r="17332" b="-262"/>
          <a:stretch/>
        </p:blipFill>
        <p:spPr>
          <a:xfrm>
            <a:off x="4812000" y="0"/>
            <a:ext cx="7380000" cy="687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FFE740-DD41-BE42-9466-D380B171A19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0" y="0"/>
            <a:ext cx="8636000" cy="68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37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C4F6D76E-9B80-4848-B0CE-DCBEBBF15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070" y="365125"/>
            <a:ext cx="105487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9216B959-D1D3-754A-90D5-4F13B3D8DA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A7E9EDF-CA87-D14B-A491-EF77FED6B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B7BD67-ABC4-3D4E-BC0A-FEFCC3F87C1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1822487" y="0"/>
            <a:ext cx="369513" cy="3695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9BBC5E-9DCC-3742-928B-170167BB595A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21733" y="6195036"/>
            <a:ext cx="279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755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62" r:id="rId2"/>
    <p:sldLayoutId id="2147483663" r:id="rId3"/>
    <p:sldLayoutId id="2147483666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0858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ystem Font Regular"/>
        <a:buChar char="-"/>
        <a:defRPr sz="12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5430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002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ystem Font Regular"/>
        <a:buChar char="-"/>
        <a:defRPr sz="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1D494A7-29E9-3C4E-B8DB-9BFC03881E1D}"/>
              </a:ext>
            </a:extLst>
          </p:cNvPr>
          <p:cNvSpPr/>
          <p:nvPr userDrawn="1"/>
        </p:nvSpPr>
        <p:spPr>
          <a:xfrm>
            <a:off x="6072000" y="0"/>
            <a:ext cx="6120000" cy="34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A6AAC6-7F5E-154C-A08B-457168B196E7}"/>
              </a:ext>
            </a:extLst>
          </p:cNvPr>
          <p:cNvSpPr/>
          <p:nvPr userDrawn="1"/>
        </p:nvSpPr>
        <p:spPr>
          <a:xfrm>
            <a:off x="0" y="3420000"/>
            <a:ext cx="6072000" cy="343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85AE3B2-1AE7-1049-9CAB-DF6AB93793F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08051" y="4072396"/>
            <a:ext cx="207704" cy="20770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D7A1337-DFB5-FD49-8D09-E208E65F07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80486" y="4072396"/>
            <a:ext cx="207704" cy="20770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E4D258F-CB66-A549-A7D5-1DE2051624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587947" y="5946093"/>
            <a:ext cx="207704" cy="20770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EBAA28-1F47-0848-923A-3BE25A7CCB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3057843" y="5946093"/>
            <a:ext cx="207704" cy="20770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949687C-5ABE-1D49-B7A8-EF905865954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80990" y="714188"/>
            <a:ext cx="207704" cy="20770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739C084-B383-5848-A03F-37D79222E5B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8668" y="714188"/>
            <a:ext cx="207704" cy="20770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0E84527-7507-B34C-9099-26D97645DC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6661902" y="2598417"/>
            <a:ext cx="207704" cy="20770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058CA62-DEA7-0C40-B277-5DFDA1F2ED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9134413" y="2598417"/>
            <a:ext cx="207704" cy="20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47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462BCD-1C2A-1849-9F92-AFCAE1A2BA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5080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06605F-34F2-3D42-8775-8BCCECAF66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8546" t="-102" r="22192" b="-102"/>
          <a:stretch/>
        </p:blipFill>
        <p:spPr>
          <a:xfrm>
            <a:off x="5008880" y="0"/>
            <a:ext cx="71831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86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F0717A-F429-584F-8CD6-2AAF00745E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3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8DEFB9-5F8D-6047-A4B2-A8ABC0C0FF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460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ED27711-16AE-A04D-904F-3DF0D6A6FC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86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5F66AFB-AD02-CE46-9D21-44E49433BA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2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3EFB25-0EC8-E248-86CC-1CA5CCDD8C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511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91E017-F865-3D47-B1D6-7DD8B4F8144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700" y="0"/>
            <a:ext cx="1217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68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618BC7-8130-934F-AF40-9336BCC9CE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700" y="0"/>
            <a:ext cx="121793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BF0529-6FDF-8541-ADEB-D9DD465B85A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696876" y="2291309"/>
            <a:ext cx="6223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9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david.rudoler@ontariotech.ca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7145B-5C00-BC41-B2A0-398B14A6A1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Perspectives on work in the continuing care sector during and after the COVID-19 pandemic: A Pilot Study of Nursing Students</a:t>
            </a:r>
            <a:br>
              <a:rPr lang="en-CA" dirty="0"/>
            </a:br>
            <a:br>
              <a:rPr lang="en-CA" dirty="0"/>
            </a:br>
            <a:r>
              <a:rPr lang="en-CA" sz="1600" dirty="0"/>
              <a:t>Dr. David </a:t>
            </a:r>
            <a:r>
              <a:rPr lang="en-CA" sz="1600" dirty="0" err="1"/>
              <a:t>Rudoler</a:t>
            </a:r>
            <a:r>
              <a:rPr lang="en-CA" sz="1600" dirty="0"/>
              <a:t>, Dr. Janet McCabe, Dr. Winnie Sun, Lindsay Guest, Chase O’Halloran, Maryam Rana</a:t>
            </a:r>
            <a:br>
              <a:rPr lang="en-CA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50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7FCE2-F551-0C8D-723E-18970DE0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</a:t>
            </a:r>
            <a:br>
              <a:rPr lang="en-US" dirty="0"/>
            </a:br>
            <a:br>
              <a:rPr lang="en-US" dirty="0"/>
            </a:br>
            <a:r>
              <a:rPr lang="en-US" sz="2000" dirty="0"/>
              <a:t>David </a:t>
            </a:r>
            <a:r>
              <a:rPr lang="en-US" sz="2000" dirty="0" err="1"/>
              <a:t>Rudoler</a:t>
            </a:r>
            <a:r>
              <a:rPr lang="en-US" sz="2000" dirty="0"/>
              <a:t>, PhD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david.rudoler@ontariotechu.ca</a:t>
            </a:r>
            <a:r>
              <a:rPr lang="en-US" sz="2000" dirty="0"/>
              <a:t>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673870-5313-1DEE-B0B7-0577E7BA0858}"/>
              </a:ext>
            </a:extLst>
          </p:cNvPr>
          <p:cNvSpPr txBox="1"/>
          <p:nvPr/>
        </p:nvSpPr>
        <p:spPr>
          <a:xfrm>
            <a:off x="4572000" y="33375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125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ACA9067-1FCA-F948-A78A-2698529BF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77" y="351202"/>
            <a:ext cx="10279845" cy="6155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436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document&#10;&#10;Description automatically generated">
            <a:extLst>
              <a:ext uri="{FF2B5EF4-FFF2-40B4-BE49-F238E27FC236}">
                <a16:creationId xmlns:a16="http://schemas.microsoft.com/office/drawing/2014/main" id="{97E55B8C-B644-029B-FFAC-B78AA0679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711" y="401283"/>
            <a:ext cx="10112577" cy="605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61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able of medical statistics&#10;&#10;Description automatically generated with medium confidence">
            <a:extLst>
              <a:ext uri="{FF2B5EF4-FFF2-40B4-BE49-F238E27FC236}">
                <a16:creationId xmlns:a16="http://schemas.microsoft.com/office/drawing/2014/main" id="{EC3C1EBD-020F-CBC6-35EE-892730EC4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0219" y="121920"/>
            <a:ext cx="5451562" cy="661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57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Challenges &amp; Purpose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2400" dirty="0"/>
              <a:t>Improving the recruitment and retention of registered nurses and healthcare workers in the continuing care sector is critical to ensuring adequate care for older adults, particularly following the COVID-19 pandemic. </a:t>
            </a:r>
          </a:p>
          <a:p>
            <a:pPr marL="0" indent="0">
              <a:buNone/>
            </a:pPr>
            <a:endParaRPr lang="en-CA" sz="2400" dirty="0"/>
          </a:p>
          <a:p>
            <a:pPr marL="0" indent="0">
              <a:buNone/>
            </a:pPr>
            <a:r>
              <a:rPr lang="en-CA" sz="2400" b="1" dirty="0"/>
              <a:t>The purpose of this study </a:t>
            </a:r>
            <a:r>
              <a:rPr lang="en-CA" sz="2400" dirty="0"/>
              <a:t>was to understand the perceptions that prospective registered nurses have about working in the continuing care sector and identify workplace attributes that attract prospective nurses to the sector.</a:t>
            </a:r>
          </a:p>
          <a:p>
            <a:pPr marL="0" indent="0">
              <a:buNone/>
            </a:pPr>
            <a:endParaRPr lang="en-CA" sz="2400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42439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Research Questions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798512" y="1812324"/>
            <a:ext cx="9601758" cy="3832826"/>
          </a:xfrm>
        </p:spPr>
        <p:txBody>
          <a:bodyPr/>
          <a:lstStyle/>
          <a:p>
            <a:pPr marL="514350" indent="-514350">
              <a:buAutoNum type="arabicParenBoth"/>
            </a:pPr>
            <a:r>
              <a:rPr lang="en-CA" sz="2400" dirty="0"/>
              <a:t>What are the major concerns of prospective nurses about working in the continuing care sector during and after the COVID-19  pandemic?</a:t>
            </a:r>
          </a:p>
          <a:p>
            <a:pPr marL="514350" indent="-514350">
              <a:buAutoNum type="arabicParenBoth"/>
            </a:pPr>
            <a:endParaRPr lang="en-CA" sz="2400" dirty="0"/>
          </a:p>
          <a:p>
            <a:pPr marL="514350" indent="-514350">
              <a:buAutoNum type="arabicParenBoth"/>
            </a:pPr>
            <a:r>
              <a:rPr lang="en-CA" sz="2400" dirty="0"/>
              <a:t>What workplace attributes are most likely to attract prospective nurses to the continuing  care sector? </a:t>
            </a:r>
          </a:p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541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798512" y="1812324"/>
            <a:ext cx="9601758" cy="3832826"/>
          </a:xfrm>
        </p:spPr>
        <p:txBody>
          <a:bodyPr/>
          <a:lstStyle/>
          <a:p>
            <a:pPr marL="0" indent="0">
              <a:buNone/>
            </a:pPr>
            <a:r>
              <a:rPr lang="en-CA" sz="2800" dirty="0"/>
              <a:t>A partially mixed and sequential </a:t>
            </a:r>
            <a:r>
              <a:rPr lang="en-US" sz="2800" dirty="0"/>
              <a:t>mixed methods study was conducted with nursing students at Ontario Tech University.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i="1" dirty="0"/>
              <a:t>Phase I</a:t>
            </a:r>
            <a:r>
              <a:rPr lang="en-US" sz="2800" dirty="0"/>
              <a:t>: Focus Group Interviews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i="1" dirty="0"/>
              <a:t>Phase II</a:t>
            </a:r>
            <a:r>
              <a:rPr lang="en-US" sz="2800" dirty="0"/>
              <a:t>: Cross-sectional Online Survey </a:t>
            </a:r>
          </a:p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10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Phase 1: Focus Groups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buNone/>
            </a:pPr>
            <a:r>
              <a:rPr lang="en-GB" sz="2000" dirty="0"/>
              <a:t>A semi-structured interview guide was used to conduct the focus groups in the Fall semester of 2021. </a:t>
            </a:r>
          </a:p>
          <a:p>
            <a:pPr marL="0" indent="0">
              <a:lnSpc>
                <a:spcPct val="120000"/>
              </a:lnSpc>
              <a:buNone/>
            </a:pPr>
            <a:endParaRPr lang="en-GB" sz="2000" dirty="0"/>
          </a:p>
          <a:p>
            <a:pPr marL="0" indent="0">
              <a:lnSpc>
                <a:spcPct val="120000"/>
              </a:lnSpc>
              <a:buNone/>
            </a:pPr>
            <a:r>
              <a:rPr lang="en-GB" sz="2000" dirty="0"/>
              <a:t>Focus groups (n=14) asked students to comment on views about working in the continuing care sector, and job attributes that may attract them to the sector. </a:t>
            </a:r>
          </a:p>
          <a:p>
            <a:pPr marL="0" indent="0">
              <a:lnSpc>
                <a:spcPct val="120000"/>
              </a:lnSpc>
              <a:buNone/>
            </a:pPr>
            <a:endParaRPr lang="en-GB" sz="2000" dirty="0"/>
          </a:p>
          <a:p>
            <a:pPr marL="0" indent="0">
              <a:lnSpc>
                <a:spcPct val="120000"/>
              </a:lnSpc>
              <a:buNone/>
            </a:pPr>
            <a:r>
              <a:rPr lang="en-GB" sz="2000" dirty="0"/>
              <a:t>Focus group data was analysed using thematic analysis. 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2641734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Phase II: Survey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05070" y="1690689"/>
            <a:ext cx="10548730" cy="4521368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r>
              <a:rPr lang="en-GB" sz="2000" dirty="0"/>
              <a:t>An online cross-sectional survey was used to collect self-reported data from students in the Nursing Program during the Fall 2022 semester.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CA" sz="2000" dirty="0"/>
              <a:t>The survey consisted of two parts: </a:t>
            </a:r>
          </a:p>
          <a:p>
            <a:pPr marL="514350" indent="-514350">
              <a:lnSpc>
                <a:spcPct val="120000"/>
              </a:lnSpc>
              <a:buAutoNum type="arabicParenBoth"/>
            </a:pPr>
            <a:r>
              <a:rPr lang="en-CA" sz="2000" dirty="0"/>
              <a:t>demographic information </a:t>
            </a:r>
          </a:p>
          <a:p>
            <a:pPr marL="514350" indent="-514350">
              <a:lnSpc>
                <a:spcPct val="120000"/>
              </a:lnSpc>
              <a:buAutoNum type="arabicParenBoth"/>
            </a:pPr>
            <a:r>
              <a:rPr lang="en-CA" sz="2000" dirty="0"/>
              <a:t>a series of job offer scenarios; each scenario containing three different potential job offers. Each job offer consisted of attributes </a:t>
            </a:r>
            <a:r>
              <a:rPr lang="en-GB" sz="2000" dirty="0"/>
              <a:t>informed by the focus group interviews (e.g. hourly wage, vacation time, risk of injury, </a:t>
            </a:r>
            <a:r>
              <a:rPr lang="en-GB" sz="2000" dirty="0" err="1"/>
              <a:t>etc</a:t>
            </a:r>
            <a:r>
              <a:rPr lang="en-GB" sz="2000" dirty="0"/>
              <a:t>). </a:t>
            </a:r>
            <a:endParaRPr lang="en-CA" sz="2000" dirty="0"/>
          </a:p>
          <a:p>
            <a:pPr marL="0" indent="0">
              <a:lnSpc>
                <a:spcPct val="120000"/>
              </a:lnSpc>
              <a:buNone/>
            </a:pPr>
            <a:r>
              <a:rPr lang="en-GB" sz="2000" dirty="0"/>
              <a:t>The survey data (n=139) was analysed using least absolute deviations estimator. Willingness-to-pay (WTP) values of wages gained or forgone were generated for each job attribute.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3084463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Results: Focus Groups</a:t>
            </a:r>
            <a:endParaRPr lang="en-US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798511" y="2032000"/>
            <a:ext cx="5060421" cy="3613150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/>
              <a:t>Important themes that emerged: 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Workplace attributes that support recruitment</a:t>
            </a:r>
          </a:p>
          <a:p>
            <a:r>
              <a:rPr lang="en-GB" sz="2000" dirty="0"/>
              <a:t>Workplace attributes that support retention</a:t>
            </a:r>
          </a:p>
          <a:p>
            <a:r>
              <a:rPr lang="en-GB" sz="2000" dirty="0"/>
              <a:t>Perceived risks and fears related to work in the continuing care sector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6096000" y="2032000"/>
            <a:ext cx="5257800" cy="3613633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/>
              <a:t>Focus group interviews suggested the following were important job attributes: 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Fair wage compensation</a:t>
            </a:r>
          </a:p>
          <a:p>
            <a:r>
              <a:rPr lang="en-GB" sz="2000" dirty="0"/>
              <a:t>optimal client-to-staff ratios </a:t>
            </a:r>
          </a:p>
          <a:p>
            <a:r>
              <a:rPr lang="en-GB" sz="2000" dirty="0"/>
              <a:t>unionized work environments </a:t>
            </a:r>
          </a:p>
          <a:p>
            <a:r>
              <a:rPr lang="en-GB" sz="2000" dirty="0"/>
              <a:t>comprehensive benefits packages</a:t>
            </a:r>
          </a:p>
          <a:p>
            <a:r>
              <a:rPr lang="en-GB" sz="2000" dirty="0"/>
              <a:t>flexible work arrangements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780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Results: Survey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87680" y="1720216"/>
            <a:ext cx="4099560" cy="3909875"/>
          </a:xfrm>
        </p:spPr>
        <p:txBody>
          <a:bodyPr/>
          <a:lstStyle/>
          <a:p>
            <a:pPr marL="0" indent="0">
              <a:buNone/>
            </a:pPr>
            <a:r>
              <a:rPr lang="en-GB" sz="1800" dirty="0"/>
              <a:t>18.0% expressed interest in working in continuing care sector compared to 75.5% in acute care 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Regression analysis suggested all attributes were  associated with work in the continuing care sector.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Two attributes had consistent willingness to pay (WTP) estimates: </a:t>
            </a:r>
          </a:p>
          <a:p>
            <a:r>
              <a:rPr lang="en-GB" sz="1800" b="1" dirty="0"/>
              <a:t>higher amounts of paid vacation </a:t>
            </a:r>
            <a:r>
              <a:rPr lang="en-GB" dirty="0"/>
              <a:t>(WTP: -5.983; 95% CI: -13.749, -0.037)</a:t>
            </a:r>
          </a:p>
          <a:p>
            <a:r>
              <a:rPr lang="en-GB" sz="1800" b="1" dirty="0"/>
              <a:t>higher risk of injury                  </a:t>
            </a:r>
            <a:r>
              <a:rPr lang="en-GB" dirty="0"/>
              <a:t>(WTP: 0.684; 95% CI: 0.124, 1.208)</a:t>
            </a:r>
            <a:endParaRPr lang="en-CA" sz="1800" dirty="0"/>
          </a:p>
        </p:txBody>
      </p:sp>
      <p:pic>
        <p:nvPicPr>
          <p:cNvPr id="5" name="Picture 4" descr="A table with numbers and text&#10;&#10;Description automatically generated">
            <a:extLst>
              <a:ext uri="{FF2B5EF4-FFF2-40B4-BE49-F238E27FC236}">
                <a16:creationId xmlns:a16="http://schemas.microsoft.com/office/drawing/2014/main" id="{85B6D127-3859-2A55-60A5-D13E184A2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440" y="1953784"/>
            <a:ext cx="7498080" cy="367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359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Conclusion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Continuing care workplaces can attract nurses by offering flexible options like part-time positions and paid vacation, and by actions that reduce the risk of workplace injury, violence, and abuse. 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Nursing students should be shown the positive aspects of working with older adults and dispel negative perceptions about the continuing care sector. 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95657817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1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FED5480B-F756-FF45-9877-BBAA03285058}"/>
    </a:ext>
  </a:extLst>
</a:theme>
</file>

<file path=ppt/theme/theme10.xml><?xml version="1.0" encoding="utf-8"?>
<a:theme xmlns:a="http://schemas.openxmlformats.org/drawingml/2006/main" name="Content Slides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BC27AFD6-3DA3-4A4E-82B7-746F24248414}"/>
    </a:ext>
  </a:extLst>
</a:theme>
</file>

<file path=ppt/theme/theme11.xml><?xml version="1.0" encoding="utf-8"?>
<a:theme xmlns:a="http://schemas.openxmlformats.org/drawingml/2006/main" name="Stats Slide">
  <a:themeElements>
    <a:clrScheme name="OT Branded">
      <a:dk1>
        <a:srgbClr val="003B70"/>
      </a:dk1>
      <a:lt1>
        <a:srgbClr val="FFFFFF"/>
      </a:lt1>
      <a:dk2>
        <a:srgbClr val="003B70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283C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2A2A0336-D4CA-304E-B5C3-F41D9C95A5FB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 2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AFAE81BE-387D-5448-8533-CDC11635A0E8}"/>
    </a:ext>
  </a:extLst>
</a:theme>
</file>

<file path=ppt/theme/theme3.xml><?xml version="1.0" encoding="utf-8"?>
<a:theme xmlns:a="http://schemas.openxmlformats.org/drawingml/2006/main" name="Title Slide 3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E6CF0E0B-714A-B244-B28E-FD3399B8408C}"/>
    </a:ext>
  </a:extLst>
</a:theme>
</file>

<file path=ppt/theme/theme4.xml><?xml version="1.0" encoding="utf-8"?>
<a:theme xmlns:a="http://schemas.openxmlformats.org/drawingml/2006/main" name="Title Slide 4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30608524-8F06-A946-82FC-E5CB09482FCF}"/>
    </a:ext>
  </a:extLst>
</a:theme>
</file>

<file path=ppt/theme/theme5.xml><?xml version="1.0" encoding="utf-8"?>
<a:theme xmlns:a="http://schemas.openxmlformats.org/drawingml/2006/main" name="Divider Slide 1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246C53A4-78DE-2E40-831D-FD18511F36B3}"/>
    </a:ext>
  </a:extLst>
</a:theme>
</file>

<file path=ppt/theme/theme6.xml><?xml version="1.0" encoding="utf-8"?>
<a:theme xmlns:a="http://schemas.openxmlformats.org/drawingml/2006/main" name="Divider Slide 2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E5428999-3304-DB4A-A622-5496524318A1}"/>
    </a:ext>
  </a:extLst>
</a:theme>
</file>

<file path=ppt/theme/theme7.xml><?xml version="1.0" encoding="utf-8"?>
<a:theme xmlns:a="http://schemas.openxmlformats.org/drawingml/2006/main" name="Divider Slide 3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84DF2639-B0DF-914C-B261-E70A23B19484}"/>
    </a:ext>
  </a:extLst>
</a:theme>
</file>

<file path=ppt/theme/theme8.xml><?xml version="1.0" encoding="utf-8"?>
<a:theme xmlns:a="http://schemas.openxmlformats.org/drawingml/2006/main" name="Divider Slide 4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BA1BEE82-CA11-8143-BAE5-66BA45154A29}"/>
    </a:ext>
  </a:extLst>
</a:theme>
</file>

<file path=ppt/theme/theme9.xml><?xml version="1.0" encoding="utf-8"?>
<a:theme xmlns:a="http://schemas.openxmlformats.org/drawingml/2006/main" name="Divider Slide 5 - Quote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B9AC92AD-4DCB-2342-950B-9373134B996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Powerpoint_Template_Ontario_Tech_University</Template>
  <TotalTime>149</TotalTime>
  <Words>587</Words>
  <Application>Microsoft Macintosh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13</vt:i4>
      </vt:variant>
    </vt:vector>
  </HeadingPairs>
  <TitlesOfParts>
    <vt:vector size="27" baseType="lpstr">
      <vt:lpstr>Arial</vt:lpstr>
      <vt:lpstr>Calibri</vt:lpstr>
      <vt:lpstr>System Font Regular</vt:lpstr>
      <vt:lpstr>Title Slide 1</vt:lpstr>
      <vt:lpstr>Title Slide 2</vt:lpstr>
      <vt:lpstr>Title Slide 3</vt:lpstr>
      <vt:lpstr>Title Slide 4</vt:lpstr>
      <vt:lpstr>Divider Slide 1</vt:lpstr>
      <vt:lpstr>Divider Slide 2</vt:lpstr>
      <vt:lpstr>Divider Slide 3</vt:lpstr>
      <vt:lpstr>Divider Slide 4</vt:lpstr>
      <vt:lpstr>Divider Slide 5 - Quote</vt:lpstr>
      <vt:lpstr>Content Slides</vt:lpstr>
      <vt:lpstr>Stats Slide</vt:lpstr>
      <vt:lpstr>Perspectives on work in the continuing care sector during and after the COVID-19 pandemic: A Pilot Study of Nursing Students  Dr. David Rudoler, Dr. Janet McCabe, Dr. Winnie Sun, Lindsay Guest, Chase O’Halloran, Maryam Rana </vt:lpstr>
      <vt:lpstr>Challenges &amp; Purpose</vt:lpstr>
      <vt:lpstr>Research Questions</vt:lpstr>
      <vt:lpstr>Methods</vt:lpstr>
      <vt:lpstr>Phase 1: Focus Groups</vt:lpstr>
      <vt:lpstr>Phase II: Survey</vt:lpstr>
      <vt:lpstr>Results: Focus Groups</vt:lpstr>
      <vt:lpstr>Results: Survey</vt:lpstr>
      <vt:lpstr>Conclusion</vt:lpstr>
      <vt:lpstr>Thank You   David Rudoler, PhD david.rudoler@ontariotechu.ca 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Perspectives on work in the continuing care sector during and after the COVID-19 pandemic: A Pilot Study of Nursing Students  Dr. David Rudoler, Dr. Janet McCabe, Dr. Winnie Sun, Lindsay Guest</dc:title>
  <dc:creator>Lindsay</dc:creator>
  <cp:lastModifiedBy>David Rudoler</cp:lastModifiedBy>
  <cp:revision>14</cp:revision>
  <dcterms:created xsi:type="dcterms:W3CDTF">2022-04-04T18:20:17Z</dcterms:created>
  <dcterms:modified xsi:type="dcterms:W3CDTF">2024-01-08T18:44:00Z</dcterms:modified>
</cp:coreProperties>
</file>

<file path=docProps/thumbnail.jpeg>
</file>